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71866-0B29-4DCD-A263-492BF4207F7E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874-B5C0-4096-A0B4-293FA35A9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71866-0B29-4DCD-A263-492BF4207F7E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874-B5C0-4096-A0B4-293FA35A9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71866-0B29-4DCD-A263-492BF4207F7E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874-B5C0-4096-A0B4-293FA35A9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71866-0B29-4DCD-A263-492BF4207F7E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874-B5C0-4096-A0B4-293FA35A9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71866-0B29-4DCD-A263-492BF4207F7E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874-B5C0-4096-A0B4-293FA35A9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71866-0B29-4DCD-A263-492BF4207F7E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874-B5C0-4096-A0B4-293FA35A9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71866-0B29-4DCD-A263-492BF4207F7E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874-B5C0-4096-A0B4-293FA35A9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71866-0B29-4DCD-A263-492BF4207F7E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874-B5C0-4096-A0B4-293FA35A9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71866-0B29-4DCD-A263-492BF4207F7E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874-B5C0-4096-A0B4-293FA35A9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71866-0B29-4DCD-A263-492BF4207F7E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874-B5C0-4096-A0B4-293FA35A9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71866-0B29-4DCD-A263-492BF4207F7E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C1874-B5C0-4096-A0B4-293FA35A91B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771866-0B29-4DCD-A263-492BF4207F7E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8C1874-B5C0-4096-A0B4-293FA35A91B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Access to SQL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With Peter Radford and </a:t>
            </a:r>
            <a:r>
              <a:rPr lang="en-GB" dirty="0" err="1" smtClean="0"/>
              <a:t>Nik</a:t>
            </a:r>
            <a:r>
              <a:rPr lang="en-GB" dirty="0" smtClean="0"/>
              <a:t> </a:t>
            </a:r>
            <a:r>
              <a:rPr lang="en-GB" dirty="0" err="1" smtClean="0"/>
              <a:t>Rowlands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8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Thinking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Identifying, testing, and implementing possible solutions</a:t>
            </a:r>
          </a:p>
          <a:p>
            <a:r>
              <a:rPr lang="en-US" dirty="0"/>
              <a:t>Automating solutions via algorithmic thinking</a:t>
            </a:r>
          </a:p>
          <a:p>
            <a:r>
              <a:rPr lang="en-US" dirty="0"/>
              <a:t>Generalizing and applying this process to other problems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6" t="6193" r="38440" b="59708"/>
          <a:stretch/>
        </p:blipFill>
        <p:spPr bwMode="auto">
          <a:xfrm>
            <a:off x="3804525" y="2996952"/>
            <a:ext cx="47528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7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Thinking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Computational Thinking</a:t>
            </a:r>
            <a:r>
              <a:rPr lang="en-US" dirty="0"/>
              <a:t> (CT) is a problem solving method that uses computer science techniques. The term </a:t>
            </a:r>
            <a:r>
              <a:rPr lang="en-US" i="1" dirty="0"/>
              <a:t>computational thinking</a:t>
            </a:r>
            <a:r>
              <a:rPr lang="en-US" dirty="0"/>
              <a:t> was first used by Seymour </a:t>
            </a:r>
            <a:r>
              <a:rPr lang="en-US" dirty="0" err="1"/>
              <a:t>Papert</a:t>
            </a:r>
            <a:r>
              <a:rPr lang="en-US" dirty="0"/>
              <a:t> in 1996</a:t>
            </a:r>
            <a:r>
              <a:rPr lang="en-US" dirty="0" smtClean="0"/>
              <a:t>. </a:t>
            </a:r>
            <a:r>
              <a:rPr lang="en-US" dirty="0"/>
              <a:t>Computational thinking can be used to algorithmically solve complicated problems of scale, and is often used to realize large improvements in efficiency</a:t>
            </a:r>
            <a:r>
              <a:rPr lang="en-US" dirty="0" smtClean="0"/>
              <a:t>. (Wikipedia </a:t>
            </a:r>
            <a:r>
              <a:rPr lang="en-US" dirty="0" smtClean="0">
                <a:sym typeface="Wingdings" pitchFamily="2" charset="2"/>
              </a:rPr>
              <a:t>)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8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Thinking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Analyzing and logically organizing data</a:t>
            </a:r>
          </a:p>
          <a:p>
            <a:r>
              <a:rPr lang="en-US" dirty="0"/>
              <a:t>Data modeling, data abstractions, and simulations</a:t>
            </a:r>
          </a:p>
          <a:p>
            <a:r>
              <a:rPr lang="en-US" dirty="0"/>
              <a:t>Formulating problems such that computers may assist</a:t>
            </a:r>
          </a:p>
          <a:p>
            <a:r>
              <a:rPr lang="en-US" dirty="0"/>
              <a:t>Identifying, testing, and implementing possible solutions</a:t>
            </a:r>
          </a:p>
          <a:p>
            <a:r>
              <a:rPr lang="en-US" dirty="0"/>
              <a:t>Automating solutions via algorithmic thinking</a:t>
            </a:r>
          </a:p>
          <a:p>
            <a:r>
              <a:rPr lang="en-US" dirty="0"/>
              <a:t>Generalizing and applying this process to other problems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2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Access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Analyzing and logically organizing </a:t>
            </a:r>
            <a:r>
              <a:rPr lang="en-US" dirty="0" smtClean="0"/>
              <a:t>data.</a:t>
            </a:r>
          </a:p>
          <a:p>
            <a:endParaRPr lang="en-US" dirty="0"/>
          </a:p>
          <a:p>
            <a:r>
              <a:rPr lang="en-US" dirty="0" smtClean="0"/>
              <a:t>How many phones are on the Orange Network?</a:t>
            </a:r>
            <a:endParaRPr lang="en-US" dirty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4032448" cy="340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t="8261" r="83993" b="50423"/>
          <a:stretch/>
        </p:blipFill>
        <p:spPr bwMode="auto">
          <a:xfrm>
            <a:off x="5724128" y="1988840"/>
            <a:ext cx="2088232" cy="440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59784"/>
            <a:ext cx="758937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3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Thinking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modeling, data abstractions, and simulations</a:t>
            </a:r>
          </a:p>
          <a:p>
            <a:r>
              <a:rPr lang="en-US" dirty="0"/>
              <a:t>Formulating problems such that computers may </a:t>
            </a:r>
            <a:r>
              <a:rPr lang="en-US" dirty="0" smtClean="0"/>
              <a:t>assist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Access - SQL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count(*) AS </a:t>
            </a:r>
            <a:r>
              <a:rPr lang="en-US" dirty="0" err="1" smtClean="0"/>
              <a:t>phones_on_orange</a:t>
            </a:r>
            <a:r>
              <a:rPr lang="en-US" dirty="0" smtClean="0"/>
              <a:t> FROM </a:t>
            </a:r>
            <a:r>
              <a:rPr lang="en-US" dirty="0" err="1" smtClean="0"/>
              <a:t>Mobile_Phones</a:t>
            </a:r>
            <a:r>
              <a:rPr lang="en-US" dirty="0" smtClean="0"/>
              <a:t> WHERE </a:t>
            </a:r>
            <a:r>
              <a:rPr lang="en-US" dirty="0"/>
              <a:t>(((</a:t>
            </a:r>
            <a:r>
              <a:rPr lang="en-US" dirty="0" err="1"/>
              <a:t>Mobile_Phones.Network</a:t>
            </a:r>
            <a:r>
              <a:rPr lang="en-US" dirty="0"/>
              <a:t>)="orange"))</a:t>
            </a:r>
          </a:p>
          <a:p>
            <a:pPr marL="0" indent="0">
              <a:buNone/>
            </a:pPr>
            <a:r>
              <a:rPr lang="en-US" dirty="0" smtClean="0"/>
              <a:t>  GROUP </a:t>
            </a:r>
            <a:r>
              <a:rPr lang="en-US" dirty="0"/>
              <a:t>BY  </a:t>
            </a:r>
            <a:r>
              <a:rPr lang="en-US" dirty="0" err="1"/>
              <a:t>Mobile_Phones.Network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2" t="20814" r="70906" b="64967"/>
          <a:stretch/>
        </p:blipFill>
        <p:spPr bwMode="auto">
          <a:xfrm>
            <a:off x="1043608" y="2505808"/>
            <a:ext cx="2880320" cy="168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63918" r="60553" b="18041"/>
          <a:stretch/>
        </p:blipFill>
        <p:spPr bwMode="auto">
          <a:xfrm>
            <a:off x="3419872" y="2952264"/>
            <a:ext cx="4724684" cy="246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33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Access - SQL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SELECT is SQL’s method of querying a database.</a:t>
            </a:r>
          </a:p>
          <a:p>
            <a:r>
              <a:rPr lang="en-GB" dirty="0" smtClean="0"/>
              <a:t>What do the following queries do?</a:t>
            </a:r>
          </a:p>
          <a:p>
            <a:pPr lvl="1"/>
            <a:r>
              <a:rPr lang="en-GB" dirty="0" smtClean="0"/>
              <a:t>SELECT * FROM </a:t>
            </a:r>
            <a:r>
              <a:rPr lang="en-GB" dirty="0" err="1" smtClean="0"/>
              <a:t>Mobile_Phones</a:t>
            </a:r>
            <a:r>
              <a:rPr lang="en-GB" dirty="0" smtClean="0"/>
              <a:t>;</a:t>
            </a:r>
          </a:p>
          <a:p>
            <a:pPr lvl="1"/>
            <a:endParaRPr lang="en-GB" sz="1200" dirty="0" smtClean="0"/>
          </a:p>
          <a:p>
            <a:pPr lvl="1"/>
            <a:r>
              <a:rPr lang="en-GB" dirty="0"/>
              <a:t>SELECT * FROM </a:t>
            </a:r>
            <a:r>
              <a:rPr lang="en-GB" dirty="0" err="1" smtClean="0"/>
              <a:t>Mobile_Phones</a:t>
            </a:r>
            <a:r>
              <a:rPr lang="en-GB" dirty="0" smtClean="0"/>
              <a:t> ORDER BY Network;</a:t>
            </a:r>
          </a:p>
          <a:p>
            <a:pPr marL="347472" lvl="1" indent="0">
              <a:buNone/>
            </a:pPr>
            <a:endParaRPr lang="en-GB" sz="1200" dirty="0" smtClean="0"/>
          </a:p>
          <a:p>
            <a:pPr lvl="1"/>
            <a:r>
              <a:rPr lang="en-GB" dirty="0"/>
              <a:t>SELECT * FROM </a:t>
            </a:r>
            <a:r>
              <a:rPr lang="en-GB" dirty="0" err="1" smtClean="0"/>
              <a:t>Mobile_Phones</a:t>
            </a:r>
            <a:r>
              <a:rPr lang="en-GB" dirty="0" smtClean="0"/>
              <a:t> WHERE ((</a:t>
            </a:r>
            <a:r>
              <a:rPr lang="en-GB" dirty="0" err="1" smtClean="0"/>
              <a:t>Mobile_Phones.Contract</a:t>
            </a:r>
            <a:r>
              <a:rPr lang="en-GB" dirty="0" smtClean="0"/>
              <a:t>) = “Monthly”);</a:t>
            </a:r>
          </a:p>
          <a:p>
            <a:pPr lvl="1"/>
            <a:endParaRPr lang="en-GB" sz="1100" dirty="0" smtClean="0"/>
          </a:p>
          <a:p>
            <a:pPr lvl="1"/>
            <a:r>
              <a:rPr lang="en-US" dirty="0"/>
              <a:t>SELECT </a:t>
            </a:r>
            <a:r>
              <a:rPr lang="en-US" dirty="0" smtClean="0"/>
              <a:t>Make FROM </a:t>
            </a:r>
            <a:r>
              <a:rPr lang="en-US" dirty="0" err="1"/>
              <a:t>Mobile_Phones</a:t>
            </a:r>
            <a:r>
              <a:rPr lang="en-US" dirty="0"/>
              <a:t> GROUP BY </a:t>
            </a:r>
            <a:r>
              <a:rPr lang="en-US" dirty="0" smtClean="0"/>
              <a:t>Make;</a:t>
            </a:r>
          </a:p>
          <a:p>
            <a:pPr lvl="1"/>
            <a:endParaRPr lang="en-US" sz="1100" dirty="0" smtClean="0"/>
          </a:p>
          <a:p>
            <a:pPr lvl="1"/>
            <a:r>
              <a:rPr lang="en-US" dirty="0"/>
              <a:t>SELECT </a:t>
            </a:r>
            <a:r>
              <a:rPr lang="en-US" dirty="0" smtClean="0"/>
              <a:t>Manufacturer, COUNT(*) as </a:t>
            </a:r>
            <a:r>
              <a:rPr lang="en-US" dirty="0" err="1" smtClean="0"/>
              <a:t>total_phones</a:t>
            </a:r>
            <a:r>
              <a:rPr lang="en-US" dirty="0" smtClean="0"/>
              <a:t> </a:t>
            </a:r>
            <a:r>
              <a:rPr lang="en-US" dirty="0"/>
              <a:t>FROM </a:t>
            </a:r>
            <a:r>
              <a:rPr lang="en-US" dirty="0" err="1"/>
              <a:t>Mobile_Phones</a:t>
            </a:r>
            <a:r>
              <a:rPr lang="en-US" dirty="0"/>
              <a:t> GROUP BY Manufacturer</a:t>
            </a:r>
            <a:r>
              <a:rPr lang="en-US" dirty="0" smtClean="0"/>
              <a:t>;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7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Access - SQL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UPDATE does exactly what it says on the tin.</a:t>
            </a:r>
          </a:p>
          <a:p>
            <a:r>
              <a:rPr lang="en-GB" dirty="0" smtClean="0"/>
              <a:t>Syntax: </a:t>
            </a:r>
          </a:p>
          <a:p>
            <a:r>
              <a:rPr lang="en-US" sz="2400" dirty="0" smtClean="0"/>
              <a:t>UPDATE </a:t>
            </a:r>
            <a:r>
              <a:rPr lang="en-US" sz="2400" i="1" dirty="0" smtClean="0"/>
              <a:t>table</a:t>
            </a:r>
            <a:r>
              <a:rPr lang="en-US" sz="2400" dirty="0"/>
              <a:t> </a:t>
            </a:r>
            <a:r>
              <a:rPr lang="en-US" sz="2400" dirty="0" smtClean="0"/>
              <a:t>SET </a:t>
            </a:r>
            <a:r>
              <a:rPr lang="en-US" sz="2400" i="1" dirty="0" err="1" smtClean="0"/>
              <a:t>newvalue</a:t>
            </a:r>
            <a:r>
              <a:rPr lang="en-US" sz="2400" i="1" dirty="0" smtClean="0"/>
              <a:t> </a:t>
            </a:r>
            <a:r>
              <a:rPr lang="en-US" sz="2400" dirty="0" smtClean="0"/>
              <a:t>WHERE </a:t>
            </a:r>
            <a:r>
              <a:rPr lang="en-US" sz="2400" i="1" dirty="0"/>
              <a:t>criteria</a:t>
            </a:r>
            <a:r>
              <a:rPr lang="en-US" sz="2400" dirty="0" smtClean="0"/>
              <a:t>;</a:t>
            </a:r>
          </a:p>
          <a:p>
            <a:endParaRPr lang="en-US" sz="2400" dirty="0" smtClean="0"/>
          </a:p>
          <a:p>
            <a:r>
              <a:rPr lang="en-GB" dirty="0" smtClean="0"/>
              <a:t>UPDATE </a:t>
            </a:r>
            <a:r>
              <a:rPr lang="en-GB" dirty="0" err="1" smtClean="0"/>
              <a:t>Mobile_Phones</a:t>
            </a:r>
            <a:r>
              <a:rPr lang="en-GB" dirty="0" smtClean="0"/>
              <a:t> SET Network = ‘</a:t>
            </a:r>
            <a:r>
              <a:rPr lang="en-GB" dirty="0"/>
              <a:t>V</a:t>
            </a:r>
            <a:r>
              <a:rPr lang="en-GB" dirty="0" smtClean="0"/>
              <a:t>odafone’ WHERE Network = ‘</a:t>
            </a:r>
            <a:r>
              <a:rPr lang="en-GB" dirty="0" err="1" smtClean="0"/>
              <a:t>Vodaphone</a:t>
            </a:r>
            <a:r>
              <a:rPr lang="en-GB" dirty="0" smtClean="0"/>
              <a:t>’;</a:t>
            </a:r>
          </a:p>
          <a:p>
            <a:r>
              <a:rPr lang="en-GB" dirty="0" smtClean="0"/>
              <a:t>There are 3 </a:t>
            </a:r>
            <a:r>
              <a:rPr lang="en-GB" dirty="0" err="1" smtClean="0"/>
              <a:t>Lumia</a:t>
            </a:r>
            <a:r>
              <a:rPr lang="en-GB" dirty="0" smtClean="0"/>
              <a:t> phones which have been misspelt as </a:t>
            </a:r>
            <a:r>
              <a:rPr lang="en-GB" dirty="0" err="1" smtClean="0"/>
              <a:t>Lumnia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60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Access - SQL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INSERT</a:t>
            </a:r>
          </a:p>
          <a:p>
            <a:r>
              <a:rPr lang="en-GB" dirty="0" smtClean="0"/>
              <a:t>Syntax</a:t>
            </a:r>
          </a:p>
          <a:p>
            <a:r>
              <a:rPr lang="en-US" sz="2400" dirty="0"/>
              <a:t>INSERT INTO </a:t>
            </a:r>
            <a:r>
              <a:rPr lang="en-US" sz="2400" i="1" dirty="0"/>
              <a:t>target</a:t>
            </a:r>
            <a:r>
              <a:rPr lang="en-US" sz="2400" dirty="0"/>
              <a:t> [(</a:t>
            </a:r>
            <a:r>
              <a:rPr lang="en-US" sz="2400" i="1" dirty="0"/>
              <a:t>field1</a:t>
            </a:r>
            <a:r>
              <a:rPr lang="en-US" sz="2400" dirty="0"/>
              <a:t>[, </a:t>
            </a:r>
            <a:r>
              <a:rPr lang="en-US" sz="2400" i="1" dirty="0"/>
              <a:t>field2</a:t>
            </a:r>
            <a:r>
              <a:rPr lang="en-US" sz="2400" dirty="0"/>
              <a:t>[, </a:t>
            </a:r>
            <a:r>
              <a:rPr lang="en-US" sz="2400" dirty="0" smtClean="0"/>
              <a:t>…]])] VALUES </a:t>
            </a:r>
            <a:r>
              <a:rPr lang="en-US" sz="2400" dirty="0"/>
              <a:t>(</a:t>
            </a:r>
            <a:r>
              <a:rPr lang="en-US" sz="2400" i="1" dirty="0"/>
              <a:t>value1</a:t>
            </a:r>
            <a:r>
              <a:rPr lang="en-US" sz="2400" dirty="0"/>
              <a:t>[, </a:t>
            </a:r>
            <a:r>
              <a:rPr lang="en-US" sz="2400" i="1" dirty="0"/>
              <a:t>value2</a:t>
            </a:r>
            <a:r>
              <a:rPr lang="en-US" sz="2400" dirty="0"/>
              <a:t>[, </a:t>
            </a:r>
            <a:r>
              <a:rPr lang="en-US" sz="2400" dirty="0" smtClean="0"/>
              <a:t>…])</a:t>
            </a:r>
          </a:p>
          <a:p>
            <a:endParaRPr lang="en-US" dirty="0" smtClean="0"/>
          </a:p>
          <a:p>
            <a:r>
              <a:rPr lang="en-US" dirty="0" smtClean="0"/>
              <a:t>MAKE SURE THE DATASHEET VIEW IS CLOSED!</a:t>
            </a:r>
          </a:p>
          <a:p>
            <a:endParaRPr lang="en-US" dirty="0" smtClean="0"/>
          </a:p>
          <a:p>
            <a:r>
              <a:rPr lang="en-US" dirty="0"/>
              <a:t>INSERT INTO </a:t>
            </a:r>
            <a:r>
              <a:rPr lang="en-US" dirty="0" err="1"/>
              <a:t>Mobile_Phones</a:t>
            </a:r>
            <a:r>
              <a:rPr lang="en-US" dirty="0"/>
              <a:t> (ID, Manufacturer, Make, Network, Contract, </a:t>
            </a:r>
            <a:r>
              <a:rPr lang="en-US" dirty="0" err="1"/>
              <a:t>CostPerMonth</a:t>
            </a:r>
            <a:r>
              <a:rPr lang="en-US" dirty="0"/>
              <a:t>, </a:t>
            </a:r>
            <a:r>
              <a:rPr lang="en-US" dirty="0" err="1"/>
              <a:t>PhoneCost</a:t>
            </a:r>
            <a:r>
              <a:rPr lang="en-US" dirty="0"/>
              <a:t>, </a:t>
            </a:r>
            <a:r>
              <a:rPr lang="en-US" dirty="0" err="1"/>
              <a:t>OperatingSystem</a:t>
            </a:r>
            <a:r>
              <a:rPr lang="en-US" dirty="0"/>
              <a:t>) VALUES  (31, 'Apple', 'IPhone6', 'Orange', 'Monthly', '£49.99', '£59.99', 'IOS');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6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543</TotalTime>
  <Words>375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Access to SQL</vt:lpstr>
      <vt:lpstr>Computational Thinking</vt:lpstr>
      <vt:lpstr>Computational Thinking</vt:lpstr>
      <vt:lpstr>Microsoft Access</vt:lpstr>
      <vt:lpstr>Computational Thinking</vt:lpstr>
      <vt:lpstr>Microsoft Access - SQL</vt:lpstr>
      <vt:lpstr>Microsoft Access - SQL</vt:lpstr>
      <vt:lpstr>Microsoft Access - SQL</vt:lpstr>
      <vt:lpstr>Microsoft Access - SQL</vt:lpstr>
      <vt:lpstr>Computational Thinking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SQL</dc:title>
  <dc:creator>Pete Radford</dc:creator>
  <cp:lastModifiedBy>Andrew Baker</cp:lastModifiedBy>
  <cp:revision>13</cp:revision>
  <dcterms:created xsi:type="dcterms:W3CDTF">2014-06-25T19:53:25Z</dcterms:created>
  <dcterms:modified xsi:type="dcterms:W3CDTF">2017-08-07T23:01:54Z</dcterms:modified>
</cp:coreProperties>
</file>